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1" r:id="rId3"/>
    <p:sldMasterId id="214748368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Roboto Condensed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RobotoCondensed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RobotoCondensed-italic.fntdata"/><Relationship Id="rId23" Type="http://schemas.openxmlformats.org/officeDocument/2006/relationships/font" Target="fonts/RobotoCondensed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RobotoCondensed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Slab-bold.fntdata"/><Relationship Id="rId16" Type="http://schemas.openxmlformats.org/officeDocument/2006/relationships/font" Target="fonts/RobotoSlab-regular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961039e3c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961039e3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08c7c6a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908c7c6a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920d48d02_5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920d48d02_5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Objective-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We are working on a sentiment analysis of tweets based on predetermined queries and based on new user searches. Our program will output a map of the world showing the sentiment of Twitter users in their respective countries.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From a study done by the Pew Research Center we can see that the majority of people who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consistently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 identify as liberal or conservative surround themselves with people who are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like minded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 and share their views, producing confirmation bias. Our project produces a color coded map of twitter users’ opinions.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20d48d0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920d48d0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908c7c6a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908c7c6a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going to make a diagram like in class - Munta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search term will be queried using Twitter Enterprise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Tweets are then pushed to kinesis in batches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Sentimental analysis is through the library: Textblob using a lambda 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Outputted data is stored in DynamoDB with the partition key being the query term, and a value for the sentiment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is then displayed on the world map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961039e3c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961039e3c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954deaf5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954deaf5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961039e3c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961039e3c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54deaf5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954deaf5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reading and writing is almost </a:t>
            </a:r>
            <a:r>
              <a:rPr lang="en"/>
              <a:t>necessary</a:t>
            </a:r>
            <a:r>
              <a:rPr lang="en"/>
              <a:t> for big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Distributed compute would be a future </a:t>
            </a:r>
            <a:r>
              <a:rPr lang="en"/>
              <a:t>improvement</a:t>
            </a:r>
            <a:r>
              <a:rPr lang="en"/>
              <a:t> on overall speed of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Twitter is generally very negative -- it is a platform for ranting mainly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 on social media data tends to be inaccurate (sarcasim, use of emojis, limited characters, etc)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ctrTitle"/>
          </p:nvPr>
        </p:nvSpPr>
        <p:spPr>
          <a:xfrm>
            <a:off x="6018850" y="1146775"/>
            <a:ext cx="2453700" cy="165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441075" y="3838375"/>
            <a:ext cx="5109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 1">
  <p:cSld name="TITLE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ctrTitle"/>
          </p:nvPr>
        </p:nvSpPr>
        <p:spPr>
          <a:xfrm>
            <a:off x="5048500" y="1289275"/>
            <a:ext cx="3528300" cy="1650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5055000" y="3614425"/>
            <a:ext cx="3528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6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ight Text and Three Picture ">
  <p:cSld name="TITLE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ctrTitle"/>
          </p:nvPr>
        </p:nvSpPr>
        <p:spPr>
          <a:xfrm>
            <a:off x="4813550" y="651425"/>
            <a:ext cx="3592500" cy="913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b="1"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Roboto Slab"/>
              <a:buNone/>
              <a:defRPr sz="52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4820325" y="1565225"/>
            <a:ext cx="3585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7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72" name="Google Shape;72;p17"/>
          <p:cNvSpPr/>
          <p:nvPr/>
        </p:nvSpPr>
        <p:spPr>
          <a:xfrm>
            <a:off x="4922055" y="513238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 1 1">
  <p:cSld name="TITLE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ctrTitle"/>
          </p:nvPr>
        </p:nvSpPr>
        <p:spPr>
          <a:xfrm>
            <a:off x="5974450" y="910400"/>
            <a:ext cx="2575200" cy="183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b="1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Roboto Condensed"/>
              <a:buNone/>
              <a:defRPr sz="52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1" type="subTitle"/>
          </p:nvPr>
        </p:nvSpPr>
        <p:spPr>
          <a:xfrm>
            <a:off x="5953500" y="2836400"/>
            <a:ext cx="26298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8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78" name="Google Shape;78;p18"/>
          <p:cNvSpPr txBox="1"/>
          <p:nvPr>
            <p:ph idx="2" type="subTitle"/>
          </p:nvPr>
        </p:nvSpPr>
        <p:spPr>
          <a:xfrm>
            <a:off x="491075" y="4087375"/>
            <a:ext cx="26298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1000"/>
              <a:buNone/>
              <a:defRPr sz="1000">
                <a:solidFill>
                  <a:srgbClr val="CC412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sz="2800">
                <a:solidFill>
                  <a:srgbClr val="CC412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37650" y="527600"/>
            <a:ext cx="8268600" cy="1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" type="body"/>
          </p:nvPr>
        </p:nvSpPr>
        <p:spPr>
          <a:xfrm>
            <a:off x="442500" y="1574275"/>
            <a:ext cx="8259000" cy="2943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20"/>
          <p:cNvSpPr/>
          <p:nvPr/>
        </p:nvSpPr>
        <p:spPr>
          <a:xfrm>
            <a:off x="544926" y="513238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0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2">
  <p:cSld name="TITLE_AND_BODY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>
            <p:ph type="title"/>
          </p:nvPr>
        </p:nvSpPr>
        <p:spPr>
          <a:xfrm>
            <a:off x="437650" y="527600"/>
            <a:ext cx="82686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21"/>
          <p:cNvSpPr/>
          <p:nvPr/>
        </p:nvSpPr>
        <p:spPr>
          <a:xfrm>
            <a:off x="544926" y="513238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1">
  <p:cSld name="TITLE_AND_BODY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Font typeface="Roboto Slab"/>
              <a:buNone/>
              <a:defRPr b="1">
                <a:solidFill>
                  <a:srgbClr val="CC412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22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2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ragraph Left And Picture Right">
  <p:cSld name="TITLE_AND_BODY_1_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23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3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03" name="Google Shape;103;p23"/>
          <p:cNvSpPr txBox="1"/>
          <p:nvPr>
            <p:ph idx="1" type="subTitle"/>
          </p:nvPr>
        </p:nvSpPr>
        <p:spPr>
          <a:xfrm>
            <a:off x="759989" y="1924850"/>
            <a:ext cx="340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aragraph Right And Picture Left ">
  <p:cSld name="TITLE_AND_BODY_1_2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4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4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4858500" y="1924850"/>
            <a:ext cx="340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 Paragraph">
  <p:cSld name="TITLE_AND_BODY_1_2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5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5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15" name="Google Shape;115;p25"/>
          <p:cNvSpPr txBox="1"/>
          <p:nvPr>
            <p:ph idx="1" type="subTitle"/>
          </p:nvPr>
        </p:nvSpPr>
        <p:spPr>
          <a:xfrm>
            <a:off x="4858500" y="1924850"/>
            <a:ext cx="340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6" name="Google Shape;116;p25"/>
          <p:cNvSpPr txBox="1"/>
          <p:nvPr>
            <p:ph idx="2" type="subTitle"/>
          </p:nvPr>
        </p:nvSpPr>
        <p:spPr>
          <a:xfrm>
            <a:off x="759989" y="1924850"/>
            <a:ext cx="340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Open Sans"/>
              <a:buNone/>
              <a:defRPr sz="10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 sz="2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Picture Layout">
  <p:cSld name="TITLE_AND_BODY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6"/>
          <p:cNvSpPr txBox="1"/>
          <p:nvPr>
            <p:ph type="title"/>
          </p:nvPr>
        </p:nvSpPr>
        <p:spPr>
          <a:xfrm>
            <a:off x="437650" y="579250"/>
            <a:ext cx="4124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26"/>
          <p:cNvSpPr/>
          <p:nvPr/>
        </p:nvSpPr>
        <p:spPr>
          <a:xfrm>
            <a:off x="544926" y="499667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6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22" name="Google Shape;122;p26"/>
          <p:cNvSpPr txBox="1"/>
          <p:nvPr>
            <p:ph idx="1" type="subTitle"/>
          </p:nvPr>
        </p:nvSpPr>
        <p:spPr>
          <a:xfrm>
            <a:off x="447850" y="1502250"/>
            <a:ext cx="3705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3" name="Google Shape;123;p26"/>
          <p:cNvSpPr txBox="1"/>
          <p:nvPr>
            <p:ph idx="2" type="subTitle"/>
          </p:nvPr>
        </p:nvSpPr>
        <p:spPr>
          <a:xfrm>
            <a:off x="4910650" y="2981525"/>
            <a:ext cx="3734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idx="1" type="body"/>
          </p:nvPr>
        </p:nvSpPr>
        <p:spPr>
          <a:xfrm>
            <a:off x="437650" y="1587825"/>
            <a:ext cx="4023900" cy="277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26" name="Google Shape;126;p27"/>
          <p:cNvSpPr txBox="1"/>
          <p:nvPr>
            <p:ph idx="2" type="body"/>
          </p:nvPr>
        </p:nvSpPr>
        <p:spPr>
          <a:xfrm>
            <a:off x="4799325" y="1587825"/>
            <a:ext cx="3795300" cy="277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127" name="Google Shape;12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7"/>
          <p:cNvSpPr txBox="1"/>
          <p:nvPr>
            <p:ph type="title"/>
          </p:nvPr>
        </p:nvSpPr>
        <p:spPr>
          <a:xfrm>
            <a:off x="437650" y="527600"/>
            <a:ext cx="8268600" cy="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4125"/>
              </a:buClr>
              <a:buSzPts val="2800"/>
              <a:buNone/>
              <a:defRPr b="1">
                <a:solidFill>
                  <a:srgbClr val="CC41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27"/>
          <p:cNvSpPr/>
          <p:nvPr/>
        </p:nvSpPr>
        <p:spPr>
          <a:xfrm>
            <a:off x="544926" y="513238"/>
            <a:ext cx="701400" cy="66000"/>
          </a:xfrm>
          <a:prstGeom prst="rect">
            <a:avLst/>
          </a:prstGeom>
          <a:solidFill>
            <a:srgbClr val="CC412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7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7" name="Google Shape;13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0" name="Google Shape;14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4" name="Google Shape;144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5" name="Google Shape;145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6" name="Google Shape;14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49" name="Google Shape;14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" name="Google Shape;152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34"/>
          <p:cNvSpPr txBox="1"/>
          <p:nvPr/>
        </p:nvSpPr>
        <p:spPr>
          <a:xfrm>
            <a:off x="471675" y="4738975"/>
            <a:ext cx="1523400" cy="2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</a:rPr>
              <a:t>Your Company Name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type="title"/>
          </p:nvPr>
        </p:nvSpPr>
        <p:spPr>
          <a:xfrm>
            <a:off x="311700" y="213700"/>
            <a:ext cx="85206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9" name="Google Shape;15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300"/>
            </a:lvl1pPr>
            <a:lvl2pPr lvl="1" rtl="0">
              <a:buNone/>
              <a:defRPr sz="1300"/>
            </a:lvl2pPr>
            <a:lvl3pPr lvl="2" rtl="0">
              <a:buNone/>
              <a:defRPr sz="1300"/>
            </a:lvl3pPr>
            <a:lvl4pPr lvl="3" rtl="0">
              <a:buNone/>
              <a:defRPr sz="1300"/>
            </a:lvl4pPr>
            <a:lvl5pPr lvl="4" rtl="0">
              <a:buNone/>
              <a:defRPr sz="1300"/>
            </a:lvl5pPr>
            <a:lvl6pPr lvl="5" rtl="0">
              <a:buNone/>
              <a:defRPr sz="1300"/>
            </a:lvl6pPr>
            <a:lvl7pPr lvl="6" rtl="0">
              <a:buNone/>
              <a:defRPr sz="1300"/>
            </a:lvl7pPr>
            <a:lvl8pPr lvl="7" rtl="0">
              <a:buNone/>
              <a:defRPr sz="1300"/>
            </a:lvl8pPr>
            <a:lvl9pPr lvl="8" rtl="0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Slab"/>
              <a:buNone/>
              <a:defRPr sz="28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6.jpg"/><Relationship Id="rId5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16.jp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1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9" Type="http://schemas.openxmlformats.org/officeDocument/2006/relationships/image" Target="../media/image7.png"/><Relationship Id="rId5" Type="http://schemas.openxmlformats.org/officeDocument/2006/relationships/image" Target="../media/image16.jp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X6DYxPPG9yseYi4MGIBP00se0dlpmgBm/view" TargetMode="External"/><Relationship Id="rId4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399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6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22222">
              <a:alpha val="503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36"/>
          <p:cNvSpPr txBox="1"/>
          <p:nvPr>
            <p:ph type="ctrTitle"/>
          </p:nvPr>
        </p:nvSpPr>
        <p:spPr>
          <a:xfrm>
            <a:off x="311700" y="84075"/>
            <a:ext cx="8520600" cy="13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MOODY QUERY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36"/>
          <p:cNvSpPr txBox="1"/>
          <p:nvPr>
            <p:ph idx="1" type="subTitle"/>
          </p:nvPr>
        </p:nvSpPr>
        <p:spPr>
          <a:xfrm>
            <a:off x="6131600" y="3021575"/>
            <a:ext cx="3071100" cy="20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Muntadher AlZayer</a:t>
            </a:r>
            <a:endParaRPr sz="2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John Welch</a:t>
            </a:r>
            <a:endParaRPr sz="2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Michael Vienneau</a:t>
            </a:r>
            <a:endParaRPr sz="2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Amanda Tran</a:t>
            </a:r>
            <a:endParaRPr sz="2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Vibhor Mishra</a:t>
            </a:r>
            <a:endParaRPr sz="23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5"/>
          <p:cNvPicPr preferRelativeResize="0"/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5"/>
          <p:cNvSpPr txBox="1"/>
          <p:nvPr>
            <p:ph type="title"/>
          </p:nvPr>
        </p:nvSpPr>
        <p:spPr>
          <a:xfrm>
            <a:off x="907775" y="148375"/>
            <a:ext cx="7269300" cy="1072200"/>
          </a:xfrm>
          <a:prstGeom prst="rect">
            <a:avLst/>
          </a:prstGeom>
          <a:effectLst>
            <a:outerShdw blurRad="100013" rotWithShape="0" algn="bl" dir="5400000" dist="28575">
              <a:srgbClr val="000000">
                <a:alpha val="6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Future Improvements</a:t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 rot="726">
            <a:off x="280181" y="1221466"/>
            <a:ext cx="8524500" cy="3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Distributed computing would be a future improvement on overall speed of processing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Sentiment Analysis can always be improved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Better design of Frontend display for large amounts of twitter data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Live updating the data on GUI/maps through stream after a new keyword is searched.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-11"/>
            <a:ext cx="914394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3825" y="3265275"/>
            <a:ext cx="1880171" cy="187822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7"/>
          <p:cNvSpPr txBox="1"/>
          <p:nvPr>
            <p:ph type="title"/>
          </p:nvPr>
        </p:nvSpPr>
        <p:spPr>
          <a:xfrm>
            <a:off x="192600" y="0"/>
            <a:ext cx="47517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Montserrat"/>
                <a:ea typeface="Montserrat"/>
                <a:cs typeface="Montserrat"/>
                <a:sym typeface="Montserrat"/>
              </a:rPr>
              <a:t>TWITTER STATISTICS</a:t>
            </a:r>
            <a:endParaRPr b="1" sz="3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37"/>
          <p:cNvSpPr txBox="1"/>
          <p:nvPr/>
        </p:nvSpPr>
        <p:spPr>
          <a:xfrm rot="757">
            <a:off x="260604" y="3867658"/>
            <a:ext cx="13626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330 Million Monthly Active Users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37"/>
          <p:cNvSpPr txBox="1"/>
          <p:nvPr/>
        </p:nvSpPr>
        <p:spPr>
          <a:xfrm>
            <a:off x="1764103" y="3904539"/>
            <a:ext cx="1362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500</a:t>
            </a: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Million Tweets per Day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37"/>
          <p:cNvSpPr txBox="1"/>
          <p:nvPr/>
        </p:nvSpPr>
        <p:spPr>
          <a:xfrm>
            <a:off x="3267588" y="3802100"/>
            <a:ext cx="13626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83% of 193 UN States have Twitter Presence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37"/>
          <p:cNvSpPr txBox="1"/>
          <p:nvPr/>
        </p:nvSpPr>
        <p:spPr>
          <a:xfrm rot="1514">
            <a:off x="4771100" y="3551438"/>
            <a:ext cx="1362600" cy="13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40% of users are between 18 and 29 years of age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37"/>
          <p:cNvSpPr txBox="1"/>
          <p:nvPr/>
        </p:nvSpPr>
        <p:spPr>
          <a:xfrm>
            <a:off x="1827075" y="1043175"/>
            <a:ext cx="5524500" cy="2222100"/>
          </a:xfrm>
          <a:prstGeom prst="rect">
            <a:avLst/>
          </a:prstGeom>
          <a:solidFill>
            <a:srgbClr val="222222">
              <a:alpha val="503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0" name="Google Shape;18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5013" y="1110459"/>
            <a:ext cx="4992628" cy="208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1025" y="1561875"/>
            <a:ext cx="390552" cy="390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7"/>
          <p:cNvSpPr txBox="1"/>
          <p:nvPr/>
        </p:nvSpPr>
        <p:spPr>
          <a:xfrm>
            <a:off x="6335125" y="1538000"/>
            <a:ext cx="976200" cy="438300"/>
          </a:xfrm>
          <a:prstGeom prst="rect">
            <a:avLst/>
          </a:prstGeom>
          <a:solidFill>
            <a:srgbClr val="222222">
              <a:alpha val="503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2. Japan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50.9m Users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3" name="Google Shape;18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7388" y="1288625"/>
            <a:ext cx="390552" cy="390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7"/>
          <p:cNvSpPr txBox="1"/>
          <p:nvPr/>
        </p:nvSpPr>
        <p:spPr>
          <a:xfrm>
            <a:off x="4384563" y="1141225"/>
            <a:ext cx="976200" cy="438300"/>
          </a:xfrm>
          <a:prstGeom prst="rect">
            <a:avLst/>
          </a:prstGeom>
          <a:solidFill>
            <a:srgbClr val="222222">
              <a:alpha val="503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3. UK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18.6m Users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5" name="Google Shape;18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3125" y="1488175"/>
            <a:ext cx="390552" cy="390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7"/>
          <p:cNvSpPr txBox="1"/>
          <p:nvPr/>
        </p:nvSpPr>
        <p:spPr>
          <a:xfrm>
            <a:off x="2950300" y="1340775"/>
            <a:ext cx="976200" cy="438300"/>
          </a:xfrm>
          <a:prstGeom prst="rect">
            <a:avLst/>
          </a:prstGeom>
          <a:solidFill>
            <a:srgbClr val="222222">
              <a:alpha val="503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1. </a:t>
            </a: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US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72.3m Users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7" name="Google Shape;18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1088" y="1703050"/>
            <a:ext cx="390552" cy="39055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7"/>
          <p:cNvSpPr txBox="1"/>
          <p:nvPr/>
        </p:nvSpPr>
        <p:spPr>
          <a:xfrm>
            <a:off x="5074813" y="1679175"/>
            <a:ext cx="976200" cy="438300"/>
          </a:xfrm>
          <a:prstGeom prst="rect">
            <a:avLst/>
          </a:prstGeom>
          <a:solidFill>
            <a:srgbClr val="222222">
              <a:alpha val="5037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4. KSA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13.8m Users</a:t>
            </a:r>
            <a:endParaRPr sz="1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37"/>
          <p:cNvSpPr txBox="1"/>
          <p:nvPr/>
        </p:nvSpPr>
        <p:spPr>
          <a:xfrm rot="1514">
            <a:off x="6247700" y="3700538"/>
            <a:ext cx="13626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Over 1.3 Billion Total Accounts</a:t>
            </a:r>
            <a:endParaRPr sz="120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22222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/>
          <p:nvPr/>
        </p:nvSpPr>
        <p:spPr>
          <a:xfrm>
            <a:off x="126150" y="2032671"/>
            <a:ext cx="1622700" cy="216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8"/>
          <p:cNvSpPr txBox="1"/>
          <p:nvPr>
            <p:ph type="title"/>
          </p:nvPr>
        </p:nvSpPr>
        <p:spPr>
          <a:xfrm>
            <a:off x="384175" y="403375"/>
            <a:ext cx="8244900" cy="3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MOODY QUERY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38"/>
          <p:cNvSpPr txBox="1"/>
          <p:nvPr/>
        </p:nvSpPr>
        <p:spPr>
          <a:xfrm>
            <a:off x="130827" y="3146284"/>
            <a:ext cx="1622700" cy="10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C78D8"/>
                </a:solidFill>
                <a:latin typeface="Roboto Slab"/>
                <a:ea typeface="Roboto Slab"/>
                <a:cs typeface="Roboto Slab"/>
                <a:sym typeface="Roboto Slab"/>
              </a:rPr>
              <a:t>Create a visualization of opinions around the world based on Twitter Data</a:t>
            </a:r>
            <a:endParaRPr b="1" sz="1200">
              <a:solidFill>
                <a:srgbClr val="3C78D8"/>
              </a:solidFill>
            </a:endParaRPr>
          </a:p>
        </p:txBody>
      </p:sp>
      <p:sp>
        <p:nvSpPr>
          <p:cNvPr id="197" name="Google Shape;197;p38"/>
          <p:cNvSpPr/>
          <p:nvPr/>
        </p:nvSpPr>
        <p:spPr>
          <a:xfrm>
            <a:off x="508700" y="4722775"/>
            <a:ext cx="1082100" cy="274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98" name="Google Shape;198;p38"/>
          <p:cNvSpPr txBox="1"/>
          <p:nvPr>
            <p:ph type="title"/>
          </p:nvPr>
        </p:nvSpPr>
        <p:spPr>
          <a:xfrm>
            <a:off x="85375" y="1630600"/>
            <a:ext cx="17136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6D9EEB"/>
                </a:solidFill>
              </a:rPr>
              <a:t>Objective</a:t>
            </a:r>
            <a:endParaRPr b="1">
              <a:solidFill>
                <a:srgbClr val="6D9EE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99" name="Google Shape;199;p38"/>
          <p:cNvSpPr/>
          <p:nvPr/>
        </p:nvSpPr>
        <p:spPr>
          <a:xfrm>
            <a:off x="508700" y="513275"/>
            <a:ext cx="1872900" cy="726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D9EEB"/>
              </a:solidFill>
            </a:endParaRPr>
          </a:p>
        </p:txBody>
      </p:sp>
      <p:pic>
        <p:nvPicPr>
          <p:cNvPr id="200" name="Google Shape;2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5" y="2020625"/>
            <a:ext cx="1622676" cy="11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8"/>
          <p:cNvSpPr/>
          <p:nvPr/>
        </p:nvSpPr>
        <p:spPr>
          <a:xfrm>
            <a:off x="126150" y="2001400"/>
            <a:ext cx="1622700" cy="1150500"/>
          </a:xfrm>
          <a:prstGeom prst="rect">
            <a:avLst/>
          </a:prstGeom>
          <a:solidFill>
            <a:srgbClr val="000000">
              <a:alpha val="4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6025" y="2032663"/>
            <a:ext cx="3252150" cy="21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0675" y="2032675"/>
            <a:ext cx="3252150" cy="21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8"/>
          <p:cNvSpPr txBox="1"/>
          <p:nvPr>
            <p:ph type="title"/>
          </p:nvPr>
        </p:nvSpPr>
        <p:spPr>
          <a:xfrm>
            <a:off x="3621875" y="1630600"/>
            <a:ext cx="34407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6D9EEB"/>
                </a:solidFill>
              </a:rPr>
              <a:t>Political Divide</a:t>
            </a:r>
            <a:endParaRPr b="1">
              <a:solidFill>
                <a:srgbClr val="6D9EE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5" name="Google Shape;205;p38"/>
          <p:cNvSpPr txBox="1"/>
          <p:nvPr>
            <p:ph type="title"/>
          </p:nvPr>
        </p:nvSpPr>
        <p:spPr>
          <a:xfrm>
            <a:off x="2056125" y="4246600"/>
            <a:ext cx="6806700" cy="3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6D9EEB"/>
                </a:solidFill>
              </a:rPr>
              <a:t>We surround ourselves with people who share our opinion</a:t>
            </a:r>
            <a:endParaRPr b="1" sz="1800">
              <a:solidFill>
                <a:srgbClr val="6D9EE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06" name="Google Shape;206;p38"/>
          <p:cNvSpPr txBox="1"/>
          <p:nvPr>
            <p:ph type="title"/>
          </p:nvPr>
        </p:nvSpPr>
        <p:spPr>
          <a:xfrm>
            <a:off x="2930400" y="4921500"/>
            <a:ext cx="6213600" cy="2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FFFFFF"/>
                </a:solidFill>
              </a:rPr>
              <a:t>Source: http://www.journalism.org/2014/10/21/political-polarization-media-habits/pj_2014-10-21_media-polarization-03/</a:t>
            </a:r>
            <a:endParaRPr b="1" sz="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/>
          <p:nvPr/>
        </p:nvSpPr>
        <p:spPr>
          <a:xfrm>
            <a:off x="9125" y="7925"/>
            <a:ext cx="9144000" cy="5143500"/>
          </a:xfrm>
          <a:prstGeom prst="rect">
            <a:avLst/>
          </a:prstGeom>
          <a:solidFill>
            <a:srgbClr val="000000">
              <a:alpha val="273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39"/>
          <p:cNvPicPr preferRelativeResize="0"/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91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9"/>
          <p:cNvSpPr txBox="1"/>
          <p:nvPr/>
        </p:nvSpPr>
        <p:spPr>
          <a:xfrm>
            <a:off x="770225" y="1030100"/>
            <a:ext cx="2274000" cy="1895100"/>
          </a:xfrm>
          <a:prstGeom prst="rect">
            <a:avLst/>
          </a:prstGeom>
          <a:solidFill>
            <a:srgbClr val="0F0000">
              <a:alpha val="5499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4" name="Google Shape;214;p39"/>
          <p:cNvPicPr preferRelativeResize="0"/>
          <p:nvPr/>
        </p:nvPicPr>
        <p:blipFill rotWithShape="1">
          <a:blip r:embed="rId4">
            <a:alphaModFix/>
          </a:blip>
          <a:srcRect b="0" l="15267" r="15274" t="0"/>
          <a:stretch/>
        </p:blipFill>
        <p:spPr>
          <a:xfrm>
            <a:off x="1216398" y="1115087"/>
            <a:ext cx="1381651" cy="1118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9"/>
          <p:cNvSpPr txBox="1"/>
          <p:nvPr>
            <p:ph type="title"/>
          </p:nvPr>
        </p:nvSpPr>
        <p:spPr>
          <a:xfrm>
            <a:off x="2167200" y="7100"/>
            <a:ext cx="4809600" cy="1072200"/>
          </a:xfrm>
          <a:prstGeom prst="rect">
            <a:avLst/>
          </a:prstGeom>
          <a:effectLst>
            <a:outerShdw blurRad="185738" rotWithShape="0" algn="bl" dir="5400000" dist="28575">
              <a:srgbClr val="000000">
                <a:alpha val="8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SOFTWARE </a:t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39"/>
          <p:cNvSpPr txBox="1"/>
          <p:nvPr/>
        </p:nvSpPr>
        <p:spPr>
          <a:xfrm>
            <a:off x="603125" y="2029225"/>
            <a:ext cx="2608200" cy="11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Enterprise Search retrieves relevant tweets within the past X days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9"/>
          <p:cNvSpPr txBox="1"/>
          <p:nvPr/>
        </p:nvSpPr>
        <p:spPr>
          <a:xfrm>
            <a:off x="3518550" y="1030100"/>
            <a:ext cx="2274000" cy="1895100"/>
          </a:xfrm>
          <a:prstGeom prst="rect">
            <a:avLst/>
          </a:prstGeom>
          <a:solidFill>
            <a:srgbClr val="0F0000">
              <a:alpha val="5499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8" name="Google Shape;218;p39"/>
          <p:cNvPicPr preferRelativeResize="0"/>
          <p:nvPr/>
        </p:nvPicPr>
        <p:blipFill rotWithShape="1">
          <a:blip r:embed="rId5">
            <a:alphaModFix/>
          </a:blip>
          <a:srcRect b="14354" l="0" r="0" t="13547"/>
          <a:stretch/>
        </p:blipFill>
        <p:spPr>
          <a:xfrm>
            <a:off x="3964725" y="1176463"/>
            <a:ext cx="1381650" cy="9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9"/>
          <p:cNvSpPr txBox="1"/>
          <p:nvPr/>
        </p:nvSpPr>
        <p:spPr>
          <a:xfrm>
            <a:off x="3518550" y="2114675"/>
            <a:ext cx="2274000" cy="9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Kinesis s</a:t>
            </a: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ends those tweets in batches to Lambda function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39"/>
          <p:cNvSpPr txBox="1"/>
          <p:nvPr/>
        </p:nvSpPr>
        <p:spPr>
          <a:xfrm>
            <a:off x="6266875" y="1030100"/>
            <a:ext cx="2274000" cy="1895100"/>
          </a:xfrm>
          <a:prstGeom prst="rect">
            <a:avLst/>
          </a:prstGeom>
          <a:solidFill>
            <a:srgbClr val="0F0000">
              <a:alpha val="5499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1" name="Google Shape;22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4900" y="1166000"/>
            <a:ext cx="897941" cy="928949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9"/>
          <p:cNvSpPr txBox="1"/>
          <p:nvPr/>
        </p:nvSpPr>
        <p:spPr>
          <a:xfrm>
            <a:off x="6266875" y="2096400"/>
            <a:ext cx="22740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Lambda function runs sentimental analysis in relation to keyword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39"/>
          <p:cNvSpPr txBox="1"/>
          <p:nvPr/>
        </p:nvSpPr>
        <p:spPr>
          <a:xfrm>
            <a:off x="2052950" y="3169500"/>
            <a:ext cx="2274000" cy="1895100"/>
          </a:xfrm>
          <a:prstGeom prst="rect">
            <a:avLst/>
          </a:prstGeom>
          <a:solidFill>
            <a:srgbClr val="0F0000">
              <a:alpha val="5499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4" name="Google Shape;22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2313" y="3193025"/>
            <a:ext cx="1175526" cy="117552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9"/>
          <p:cNvSpPr txBox="1"/>
          <p:nvPr/>
        </p:nvSpPr>
        <p:spPr>
          <a:xfrm>
            <a:off x="2053075" y="4259475"/>
            <a:ext cx="2274000" cy="8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DynamoDB stores data with partition key: Query term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9"/>
          <p:cNvSpPr txBox="1"/>
          <p:nvPr/>
        </p:nvSpPr>
        <p:spPr>
          <a:xfrm>
            <a:off x="4908800" y="3169625"/>
            <a:ext cx="2274000" cy="1895100"/>
          </a:xfrm>
          <a:prstGeom prst="rect">
            <a:avLst/>
          </a:prstGeom>
          <a:solidFill>
            <a:srgbClr val="0F0000">
              <a:alpha val="5499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7" name="Google Shape;227;p39"/>
          <p:cNvPicPr preferRelativeResize="0"/>
          <p:nvPr/>
        </p:nvPicPr>
        <p:blipFill>
          <a:blip r:embed="rId8">
            <a:alphaModFix amt="90000"/>
          </a:blip>
          <a:stretch>
            <a:fillRect/>
          </a:stretch>
        </p:blipFill>
        <p:spPr>
          <a:xfrm>
            <a:off x="5435637" y="3169625"/>
            <a:ext cx="1220329" cy="11190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13440000" dist="9525">
              <a:srgbClr val="FFFFFF"/>
            </a:outerShdw>
          </a:effectLst>
        </p:spPr>
      </p:pic>
      <p:sp>
        <p:nvSpPr>
          <p:cNvPr id="228" name="Google Shape;228;p39"/>
          <p:cNvSpPr txBox="1"/>
          <p:nvPr/>
        </p:nvSpPr>
        <p:spPr>
          <a:xfrm>
            <a:off x="4931675" y="4368550"/>
            <a:ext cx="22740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Library focused on sentiment analysis</a:t>
            </a:r>
            <a:endParaRPr b="1"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0"/>
          <p:cNvPicPr preferRelativeResize="0"/>
          <p:nvPr/>
        </p:nvPicPr>
        <p:blipFill>
          <a:blip r:embed="rId3">
            <a:alphaModFix amt="77000"/>
          </a:blip>
          <a:stretch>
            <a:fillRect/>
          </a:stretch>
        </p:blipFill>
        <p:spPr>
          <a:xfrm>
            <a:off x="13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0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>
            <a:off x="2759850" y="1645974"/>
            <a:ext cx="480850" cy="3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076" y="2086200"/>
            <a:ext cx="1250150" cy="70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40"/>
          <p:cNvSpPr txBox="1"/>
          <p:nvPr/>
        </p:nvSpPr>
        <p:spPr>
          <a:xfrm>
            <a:off x="570950" y="3335700"/>
            <a:ext cx="1208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Search Term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40"/>
          <p:cNvSpPr/>
          <p:nvPr/>
        </p:nvSpPr>
        <p:spPr>
          <a:xfrm>
            <a:off x="1103900" y="2829888"/>
            <a:ext cx="142500" cy="465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0"/>
          <p:cNvSpPr txBox="1"/>
          <p:nvPr/>
        </p:nvSpPr>
        <p:spPr>
          <a:xfrm>
            <a:off x="130250" y="1777800"/>
            <a:ext cx="20898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Twitter Enterprise API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p40"/>
          <p:cNvPicPr preferRelativeResize="0"/>
          <p:nvPr/>
        </p:nvPicPr>
        <p:blipFill>
          <a:blip r:embed="rId4">
            <a:alphaModFix amt="66000"/>
          </a:blip>
          <a:stretch>
            <a:fillRect/>
          </a:stretch>
        </p:blipFill>
        <p:spPr>
          <a:xfrm>
            <a:off x="2600338" y="1645974"/>
            <a:ext cx="480850" cy="3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0"/>
          <p:cNvSpPr txBox="1"/>
          <p:nvPr/>
        </p:nvSpPr>
        <p:spPr>
          <a:xfrm>
            <a:off x="2446287" y="1318800"/>
            <a:ext cx="797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Batch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40"/>
          <p:cNvSpPr/>
          <p:nvPr/>
        </p:nvSpPr>
        <p:spPr>
          <a:xfrm rot="5400000">
            <a:off x="2047063" y="2205150"/>
            <a:ext cx="142500" cy="465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2449575" y="1645974"/>
            <a:ext cx="480850" cy="3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0"/>
          <p:cNvSpPr/>
          <p:nvPr/>
        </p:nvSpPr>
        <p:spPr>
          <a:xfrm rot="5400000">
            <a:off x="3577325" y="2205150"/>
            <a:ext cx="142500" cy="465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0"/>
          <p:cNvSpPr txBox="1"/>
          <p:nvPr/>
        </p:nvSpPr>
        <p:spPr>
          <a:xfrm>
            <a:off x="2142813" y="2839175"/>
            <a:ext cx="14046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Kinesis Stream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5" name="Google Shape;24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3037" y="2095703"/>
            <a:ext cx="684200" cy="6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6525" y="2095700"/>
            <a:ext cx="661376" cy="6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0"/>
          <p:cNvSpPr txBox="1"/>
          <p:nvPr/>
        </p:nvSpPr>
        <p:spPr>
          <a:xfrm>
            <a:off x="3543463" y="2818474"/>
            <a:ext cx="16209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Lambda Function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40"/>
          <p:cNvSpPr txBox="1"/>
          <p:nvPr>
            <p:ph type="title"/>
          </p:nvPr>
        </p:nvSpPr>
        <p:spPr>
          <a:xfrm>
            <a:off x="2400000" y="112800"/>
            <a:ext cx="4344000" cy="1072200"/>
          </a:xfrm>
          <a:prstGeom prst="rect">
            <a:avLst/>
          </a:prstGeom>
          <a:effectLst>
            <a:outerShdw blurRad="100013" rotWithShape="0" algn="bl" dir="5400000" dist="28575">
              <a:srgbClr val="000000">
                <a:alpha val="6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Architecture</a:t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40"/>
          <p:cNvSpPr/>
          <p:nvPr/>
        </p:nvSpPr>
        <p:spPr>
          <a:xfrm rot="5400000">
            <a:off x="5107588" y="2205150"/>
            <a:ext cx="142500" cy="465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55063" y="1325674"/>
            <a:ext cx="797701" cy="73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87200" y="2057113"/>
            <a:ext cx="856974" cy="85697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0"/>
          <p:cNvSpPr txBox="1"/>
          <p:nvPr/>
        </p:nvSpPr>
        <p:spPr>
          <a:xfrm>
            <a:off x="5411500" y="2818475"/>
            <a:ext cx="1208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DynamoDB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3" name="Google Shape;253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26662" y="1409688"/>
            <a:ext cx="797700" cy="68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0"/>
          <p:cNvSpPr/>
          <p:nvPr/>
        </p:nvSpPr>
        <p:spPr>
          <a:xfrm rot="5400000">
            <a:off x="6781263" y="2205150"/>
            <a:ext cx="142500" cy="465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0"/>
          <p:cNvSpPr txBox="1"/>
          <p:nvPr/>
        </p:nvSpPr>
        <p:spPr>
          <a:xfrm>
            <a:off x="7222100" y="3123275"/>
            <a:ext cx="12084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40"/>
          <p:cNvSpPr/>
          <p:nvPr/>
        </p:nvSpPr>
        <p:spPr>
          <a:xfrm flipH="1" rot="-5400000">
            <a:off x="6781263" y="2339100"/>
            <a:ext cx="142500" cy="4653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" name="Google Shape;257;p40"/>
          <p:cNvCxnSpPr>
            <a:stCxn id="255" idx="2"/>
            <a:endCxn id="236" idx="3"/>
          </p:cNvCxnSpPr>
          <p:nvPr/>
        </p:nvCxnSpPr>
        <p:spPr>
          <a:xfrm rot="5400000">
            <a:off x="4763600" y="407075"/>
            <a:ext cx="78600" cy="60468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40"/>
          <p:cNvCxnSpPr>
            <a:endCxn id="236" idx="3"/>
          </p:cNvCxnSpPr>
          <p:nvPr/>
        </p:nvCxnSpPr>
        <p:spPr>
          <a:xfrm flipH="1">
            <a:off x="1779350" y="3469050"/>
            <a:ext cx="6222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59" name="Google Shape;259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94850" y="1554275"/>
            <a:ext cx="1462900" cy="73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9625" y="3527405"/>
            <a:ext cx="388695" cy="402113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0"/>
          <p:cNvSpPr txBox="1"/>
          <p:nvPr/>
        </p:nvSpPr>
        <p:spPr>
          <a:xfrm>
            <a:off x="3512412" y="3929525"/>
            <a:ext cx="1683000" cy="1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Lambda Function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41000" y="2376874"/>
            <a:ext cx="770598" cy="73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1"/>
          <p:cNvSpPr txBox="1"/>
          <p:nvPr>
            <p:ph type="title"/>
          </p:nvPr>
        </p:nvSpPr>
        <p:spPr>
          <a:xfrm>
            <a:off x="899100" y="112800"/>
            <a:ext cx="7345800" cy="1072200"/>
          </a:xfrm>
          <a:prstGeom prst="rect">
            <a:avLst/>
          </a:prstGeom>
          <a:effectLst>
            <a:outerShdw blurRad="100013" rotWithShape="0" algn="bl" dir="5400000" dist="28575">
              <a:srgbClr val="000000">
                <a:alpha val="6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 in DynamoDB</a:t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13" y="2417750"/>
            <a:ext cx="856297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2167200" y="2035650"/>
            <a:ext cx="4809600" cy="1072200"/>
          </a:xfrm>
          <a:prstGeom prst="rect">
            <a:avLst/>
          </a:prstGeom>
          <a:effectLst>
            <a:outerShdw blurRad="185738" rotWithShape="0" algn="bl" dir="5400000" dist="28575">
              <a:srgbClr val="000000">
                <a:alpha val="8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Live Demo</a:t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-178625" y="1140125"/>
            <a:ext cx="2587500" cy="2518200"/>
          </a:xfrm>
          <a:prstGeom prst="rect">
            <a:avLst/>
          </a:prstGeom>
          <a:effectLst>
            <a:outerShdw blurRad="185738" rotWithShape="0" algn="bl" dir="5400000" dist="28575">
              <a:srgbClr val="000000">
                <a:alpha val="8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Video</a:t>
            </a:r>
            <a:r>
              <a:rPr b="1"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Demo</a:t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p43" title="demo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984" y="0"/>
            <a:ext cx="68580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4"/>
          <p:cNvPicPr preferRelativeResize="0"/>
          <p:nvPr/>
        </p:nvPicPr>
        <p:blipFill rotWithShape="1">
          <a:blip r:embed="rId3">
            <a:alphaModFix amt="6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4"/>
          <p:cNvSpPr txBox="1"/>
          <p:nvPr>
            <p:ph type="title"/>
          </p:nvPr>
        </p:nvSpPr>
        <p:spPr>
          <a:xfrm>
            <a:off x="1853250" y="80275"/>
            <a:ext cx="5437500" cy="1072200"/>
          </a:xfrm>
          <a:prstGeom prst="rect">
            <a:avLst/>
          </a:prstGeom>
          <a:effectLst>
            <a:outerShdw blurRad="100013" rotWithShape="0" algn="bl" dir="5400000" dist="28575">
              <a:srgbClr val="000000">
                <a:alpha val="6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Main Takeaway</a:t>
            </a:r>
            <a:endParaRPr b="1"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44"/>
          <p:cNvSpPr txBox="1"/>
          <p:nvPr/>
        </p:nvSpPr>
        <p:spPr>
          <a:xfrm rot="726">
            <a:off x="280181" y="1221466"/>
            <a:ext cx="8524500" cy="3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Batch writing is almost necessary for Big Data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Twitter is generally very negative as a platform - mainly used for ranting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Sentiment Analysis on social media data tends to be inaccurate (sarcasm, emoji use, limited characters, etc.)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Insight into industry-level software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